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9F07F-5CAA-438B-BBF8-14BB26C86F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Construction of a Fixed Space Maintainer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en-US" sz="2800" dirty="0"/>
              <a:t>Generally consists of 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Band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Loop / </a:t>
            </a:r>
            <a:r>
              <a:rPr lang="en-US" sz="2800" dirty="0" err="1"/>
              <a:t>Archwire</a:t>
            </a:r>
            <a:endParaRPr lang="en-US" sz="2800" dirty="0"/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Solder joint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n-US" sz="2800" dirty="0"/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en-US" sz="2800" dirty="0"/>
              <a:t>Can be Fabricated using 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Direct method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Partially Indirect method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Indirect method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6"/>
          <p:cNvSpPr txBox="1">
            <a:spLocks noChangeArrowheads="1"/>
          </p:cNvSpPr>
          <p:nvPr/>
        </p:nvSpPr>
        <p:spPr bwMode="auto">
          <a:xfrm>
            <a:off x="2209800" y="914400"/>
            <a:ext cx="4648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Extent of Band on Proximal side</a:t>
            </a:r>
            <a:endParaRPr lang="en-US" altLang="en-US" sz="3200"/>
          </a:p>
          <a:p>
            <a:pPr>
              <a:spcBef>
                <a:spcPct val="50000"/>
              </a:spcBef>
            </a:pPr>
            <a:endParaRPr lang="en-US" altLang="en-US" sz="2400"/>
          </a:p>
        </p:txBody>
      </p:sp>
      <p:pic>
        <p:nvPicPr>
          <p:cNvPr id="39939" name="Picture 8" descr="IMG_0277 (Small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905000"/>
            <a:ext cx="568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Band Pinching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2 inch strip of band material cut from spool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Contoured using Johnson’s contouring pliers. Not needed if band forming pliers used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Ends of strip welded to form loop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Depending on pliers being used - inserted onto plier or tooth.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Bands pinched on lingual side.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Should be very closely adapted to tooth.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Band is Spot welded in 3-4 areas.</a:t>
            </a:r>
          </a:p>
          <a:p>
            <a:pPr eaLnBrk="1" hangingPunct="1"/>
            <a:r>
              <a:rPr lang="en-US" altLang="en-US" smtClean="0"/>
              <a:t>Excess band material cut off 3-4 mm away from seam</a:t>
            </a:r>
          </a:p>
          <a:p>
            <a:pPr eaLnBrk="1" hangingPunct="1"/>
            <a:r>
              <a:rPr lang="en-US" altLang="en-US" smtClean="0"/>
              <a:t>Tag folded mesially, spot welded in 3-4 areas</a:t>
            </a:r>
          </a:p>
          <a:p>
            <a:pPr eaLnBrk="1" hangingPunct="1"/>
            <a:r>
              <a:rPr lang="en-US" altLang="en-US" smtClean="0"/>
              <a:t>Festooning done</a:t>
            </a:r>
          </a:p>
          <a:p>
            <a:pPr eaLnBrk="1" hangingPunct="1"/>
            <a:r>
              <a:rPr lang="en-US" altLang="en-US" smtClean="0"/>
              <a:t>Trimming done to adjust height </a:t>
            </a:r>
          </a:p>
          <a:p>
            <a:pPr eaLnBrk="1" hangingPunct="1"/>
            <a:r>
              <a:rPr lang="en-US" altLang="en-US" smtClean="0"/>
              <a:t>Trimmed, Polished.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Formation of Loop / Archwire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This is done according to the type of Space Maintainer being fabricated.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Soldering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Refers to the joining of two metals by melting and flowing another metal between them at a temperature below the solidus temp. of either of the metals being joined.</a:t>
            </a:r>
          </a:p>
          <a:p>
            <a:pPr eaLnBrk="1" hangingPunct="1"/>
            <a:r>
              <a:rPr lang="en-US" altLang="en-US" smtClean="0"/>
              <a:t>Types – free hand, investment soldering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Finishing &amp; Polishing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Space Maintainer trimmed using Heatless stone</a:t>
            </a:r>
          </a:p>
          <a:p>
            <a:pPr eaLnBrk="1" hangingPunct="1"/>
            <a:r>
              <a:rPr lang="en-US" altLang="en-US" smtClean="0"/>
              <a:t>Space Maintainerooth edges required</a:t>
            </a:r>
          </a:p>
          <a:p>
            <a:pPr eaLnBrk="1" hangingPunct="1"/>
            <a:r>
              <a:rPr lang="en-US" altLang="en-US" smtClean="0"/>
              <a:t>Polished using Rubber Wheel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Band &amp; Loop Space Maintainer</a:t>
            </a:r>
          </a:p>
        </p:txBody>
      </p:sp>
      <p:pic>
        <p:nvPicPr>
          <p:cNvPr id="84995" name="Content Placeholder 8" descr="F2040034 (Small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3581" y="3000892"/>
            <a:ext cx="3298825" cy="2065337"/>
          </a:xfrm>
          <a:prstGeom prst="roundRect">
            <a:avLst>
              <a:gd name="adj" fmla="val 16667"/>
            </a:avLst>
          </a:prstGeom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4996" name="Content Placeholder 9" descr="F2040029 (Small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2932113"/>
            <a:ext cx="3429000" cy="2202897"/>
          </a:xfrm>
          <a:prstGeom prst="roundRect">
            <a:avLst>
              <a:gd name="adj" fmla="val 16667"/>
            </a:avLst>
          </a:prstGeom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Band &amp; Loop Space Maintainer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Fixed Unilateral Type</a:t>
            </a:r>
          </a:p>
          <a:p>
            <a:pPr eaLnBrk="1" hangingPunct="1"/>
            <a:r>
              <a:rPr lang="en-US" altLang="en-US" smtClean="0"/>
              <a:t>Used in Posterior segments</a:t>
            </a:r>
          </a:p>
          <a:p>
            <a:pPr eaLnBrk="1" hangingPunct="1"/>
            <a:r>
              <a:rPr lang="en-US" altLang="en-US" smtClean="0"/>
              <a:t>E.g. Maintain space of 1</a:t>
            </a:r>
            <a:r>
              <a:rPr lang="en-US" altLang="en-US" baseline="30000" smtClean="0"/>
              <a:t>st</a:t>
            </a:r>
            <a:r>
              <a:rPr lang="en-US" altLang="en-US" smtClean="0"/>
              <a:t> Deciduous Molar before eruption of 1</a:t>
            </a:r>
            <a:r>
              <a:rPr lang="en-US" altLang="en-US" baseline="30000" smtClean="0"/>
              <a:t>st</a:t>
            </a:r>
            <a:r>
              <a:rPr lang="en-US" altLang="en-US" smtClean="0"/>
              <a:t> premolar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Technique of Construction:</a:t>
            </a:r>
            <a:br>
              <a:rPr lang="en-US" altLang="en-US" sz="4000" smtClean="0"/>
            </a:br>
            <a:r>
              <a:rPr lang="en-US" altLang="en-US" sz="4000" smtClean="0"/>
              <a:t>Band &amp; Loop Space Maintainer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514600"/>
            <a:ext cx="6711950" cy="4195763"/>
          </a:xfrm>
        </p:spPr>
        <p:txBody>
          <a:bodyPr rtlCol="0">
            <a:normAutofit fontScale="92500" lnSpcReduction="20000"/>
          </a:bodyPr>
          <a:lstStyle/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Select a band / Adapt a band to tooth posterior to lost tooth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Place band on tooth 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Make an impression using Alginate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Remove band, seat in impression, stabilize it 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Pour the cast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Adapt U loop on cast – 19 G, round SS wire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Stabilize U loop with dental plaster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Solder, finish &amp; polish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Cementation of Space Maintainer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Lingual Arch Space Maintainer</a:t>
            </a:r>
          </a:p>
        </p:txBody>
      </p:sp>
      <p:pic>
        <p:nvPicPr>
          <p:cNvPr id="89091" name="Content Placeholder 10" descr="F2030026 (Small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91200" y="4564211"/>
            <a:ext cx="3111500" cy="1949667"/>
          </a:xfrm>
          <a:prstGeom prst="roundRect">
            <a:avLst>
              <a:gd name="adj" fmla="val 16667"/>
            </a:avLst>
          </a:prstGeom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9092" name="Picture 11" descr="F2030027 (Small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7330" y="2209800"/>
            <a:ext cx="4191000" cy="26652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 noChangeArrowheads="1"/>
          </p:cNvSpPr>
          <p:nvPr>
            <p:ph type="title"/>
          </p:nvPr>
        </p:nvSpPr>
        <p:spPr>
          <a:xfrm>
            <a:off x="1219200" y="290513"/>
            <a:ext cx="8229600" cy="1371600"/>
          </a:xfrm>
        </p:spPr>
        <p:txBody>
          <a:bodyPr/>
          <a:lstStyle/>
          <a:p>
            <a:r>
              <a:rPr lang="en-US" altLang="en-US" sz="3600" smtClean="0">
                <a:solidFill>
                  <a:srgbClr val="FFFF00"/>
                </a:solidFill>
                <a:latin typeface="Snap ITC" pitchFamily="82" charset="0"/>
              </a:rPr>
              <a:t>ARMAMENTARIUM</a:t>
            </a:r>
          </a:p>
        </p:txBody>
      </p:sp>
      <p:pic>
        <p:nvPicPr>
          <p:cNvPr id="47107" name="Content Placeholder 4" descr="8 00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1143000"/>
            <a:ext cx="5791200" cy="3881465"/>
          </a:xfrm>
          <a:prstGeom prst="roundRect">
            <a:avLst>
              <a:gd name="adj" fmla="val 16667"/>
            </a:avLst>
          </a:prstGeom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7108" name="Picture 10" descr="C:\Documents and Settings\matrawala\Desktop\New Folder\DSC06128.jpg"/>
          <p:cNvPicPr>
            <a:picLocks noChangeAspect="1" noChangeArrowheads="1"/>
          </p:cNvPicPr>
          <p:nvPr/>
        </p:nvPicPr>
        <p:blipFill>
          <a:blip r:embed="rId3"/>
          <a:srcRect t="51012"/>
          <a:stretch>
            <a:fillRect/>
          </a:stretch>
        </p:blipFill>
        <p:spPr bwMode="auto">
          <a:xfrm>
            <a:off x="838200" y="5109156"/>
            <a:ext cx="2743200" cy="15367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7109" name="Picture 8" descr="C:\Documents and Settings\matrawala\Desktop\New Folder\DSC06128.jpg"/>
          <p:cNvPicPr>
            <a:picLocks noChangeAspect="1" noChangeArrowheads="1"/>
          </p:cNvPicPr>
          <p:nvPr/>
        </p:nvPicPr>
        <p:blipFill>
          <a:blip r:embed="rId3"/>
          <a:srcRect b="59717"/>
          <a:stretch>
            <a:fillRect/>
          </a:stretch>
        </p:blipFill>
        <p:spPr bwMode="auto">
          <a:xfrm>
            <a:off x="4876800" y="5245680"/>
            <a:ext cx="3039576" cy="14001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175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843895-5F1C-477F-A691-B768FB45B250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Lingual Arch Space Maintainer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Fixed Bilateral Space Maintainer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Used in lower arch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Can Prevent Lingual tipping of teeth as well as A-P movement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Used only after eruption of permanent incisors. Otherwise Band &amp; loop Space Maintainer used.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Modifications: with canine spurs, removable with precision molar tubes, with U loops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 dirty="0"/>
              <a:t>Wire should be passive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Advantages of Lingual Arch Space Maintainer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Holds molar position distally and the incisors labially</a:t>
            </a:r>
          </a:p>
          <a:p>
            <a:pPr eaLnBrk="1" hangingPunct="1"/>
            <a:r>
              <a:rPr lang="en-US" altLang="en-US" smtClean="0"/>
              <a:t>Prevents incisor collapse</a:t>
            </a:r>
          </a:p>
          <a:p>
            <a:pPr eaLnBrk="1" hangingPunct="1"/>
            <a:r>
              <a:rPr lang="en-US" altLang="en-US" smtClean="0"/>
              <a:t>Preserves canine space, e.g. in serial extraction.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Nance Palatal Arch</a:t>
            </a:r>
          </a:p>
        </p:txBody>
      </p:sp>
      <p:sp>
        <p:nvSpPr>
          <p:cNvPr id="52227" name="Rectangle 6"/>
          <p:cNvSpPr>
            <a:spLocks noGrp="1" noChangeArrowheads="1"/>
          </p:cNvSpPr>
          <p:nvPr>
            <p:ph idx="1"/>
          </p:nvPr>
        </p:nvSpPr>
        <p:spPr>
          <a:xfrm>
            <a:off x="801688" y="2311400"/>
            <a:ext cx="3008312" cy="1416050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93188" name="Content Placeholder 7" descr="F2040027 (Small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209800"/>
            <a:ext cx="4033838" cy="2819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3189" name="Picture 8" descr="F2040026 (Small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209800"/>
            <a:ext cx="4137025" cy="27733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Nance Palatal Arch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Also called Nance Holding Arch</a:t>
            </a:r>
          </a:p>
          <a:p>
            <a:pPr eaLnBrk="1" hangingPunct="1"/>
            <a:r>
              <a:rPr lang="en-US" altLang="en-US" smtClean="0"/>
              <a:t>Used in upper arch</a:t>
            </a:r>
          </a:p>
          <a:p>
            <a:pPr eaLnBrk="1" hangingPunct="1"/>
            <a:r>
              <a:rPr lang="en-US" altLang="en-US" smtClean="0"/>
              <a:t>Used when there is bilateral loss of primary posterior teeth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Disadvantages of Nance Palatal Arch Space Maintainer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828675" y="2514600"/>
            <a:ext cx="6711950" cy="4195763"/>
          </a:xfrm>
        </p:spPr>
        <p:txBody>
          <a:bodyPr/>
          <a:lstStyle/>
          <a:p>
            <a:pPr eaLnBrk="1" hangingPunct="1"/>
            <a:r>
              <a:rPr lang="en-US" altLang="en-US" smtClean="0"/>
              <a:t>Soft Tissue irritation</a:t>
            </a:r>
          </a:p>
          <a:p>
            <a:pPr eaLnBrk="1" hangingPunct="1"/>
            <a:r>
              <a:rPr lang="en-US" altLang="en-US" smtClean="0"/>
              <a:t>Palatal tissue hypertrophy if oral hygiene not maintained.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9" descr="F2030009 (Small).JPG"/>
          <p:cNvPicPr>
            <a:picLocks noChangeAspect="1"/>
          </p:cNvPicPr>
          <p:nvPr/>
        </p:nvPicPr>
        <p:blipFill rotWithShape="1">
          <a:blip r:embed="rId2"/>
          <a:srcRect l="22243" t="27820" r="22581" b="18195"/>
          <a:stretch/>
        </p:blipFill>
        <p:spPr bwMode="auto">
          <a:xfrm>
            <a:off x="5165509" y="2052639"/>
            <a:ext cx="2911691" cy="19097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52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Distal Shoe Space Maintainer</a:t>
            </a:r>
          </a:p>
        </p:txBody>
      </p:sp>
      <p:pic>
        <p:nvPicPr>
          <p:cNvPr id="97284" name="Picture 7" descr="F2030022 (Small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249830"/>
            <a:ext cx="3425825" cy="23706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7285" name="Picture 8" descr="F2030025 (Small)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6562" y="2052638"/>
            <a:ext cx="2840038" cy="20056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Distal Shoe Space Maintainer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Also called Willets Guiding Shoe Appliance, Intra-alveolar App.</a:t>
            </a:r>
          </a:p>
          <a:p>
            <a:pPr eaLnBrk="1" hangingPunct="1"/>
            <a:r>
              <a:rPr lang="en-US" altLang="en-US" smtClean="0"/>
              <a:t>Used when there is premature loss of ‘E’ before eruption of ‘6’</a:t>
            </a:r>
          </a:p>
          <a:p>
            <a:pPr eaLnBrk="1" hangingPunct="1"/>
            <a:r>
              <a:rPr lang="en-US" altLang="en-US" smtClean="0"/>
              <a:t>Main objective is to guide the erupting ‘6’ to its correct position.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Complications of Distal Shoe Space Maintainer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Difficult to construct accurate appliance</a:t>
            </a:r>
          </a:p>
          <a:p>
            <a:pPr eaLnBrk="1" hangingPunct="1"/>
            <a:r>
              <a:rPr lang="en-US" altLang="en-US" smtClean="0"/>
              <a:t>Acts as a foreign body</a:t>
            </a:r>
          </a:p>
          <a:p>
            <a:pPr eaLnBrk="1" hangingPunct="1"/>
            <a:r>
              <a:rPr lang="en-US" altLang="en-US" smtClean="0"/>
              <a:t>Need for periodic evaluation for correct positioning</a:t>
            </a:r>
          </a:p>
          <a:p>
            <a:pPr eaLnBrk="1" hangingPunct="1"/>
            <a:r>
              <a:rPr lang="en-US" altLang="en-US" smtClean="0"/>
              <a:t>Possible breakage and subsequent trauma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Contraindications of </a:t>
            </a:r>
            <a:br>
              <a:rPr lang="en-US" altLang="en-US" sz="4000" smtClean="0"/>
            </a:br>
            <a:r>
              <a:rPr lang="en-US" altLang="en-US" sz="4000" smtClean="0"/>
              <a:t>Distal Shoe Space Maintainer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678113"/>
            <a:ext cx="6711950" cy="4195762"/>
          </a:xfrm>
        </p:spPr>
        <p:txBody>
          <a:bodyPr/>
          <a:lstStyle/>
          <a:p>
            <a:pPr eaLnBrk="1" hangingPunct="1"/>
            <a:r>
              <a:rPr lang="en-US" altLang="en-US" smtClean="0"/>
              <a:t>Several missing teeth, lack of abutment.</a:t>
            </a:r>
          </a:p>
          <a:p>
            <a:pPr eaLnBrk="1" hangingPunct="1"/>
            <a:r>
              <a:rPr lang="en-US" altLang="en-US" smtClean="0"/>
              <a:t>Certain medical conditions like Rheumatic heart disease, blood disorder. 			In these conditions, use a removable app. to apply pressure on ridge just mesial to ‘6’ ;         OR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    Regain space later 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Band &amp; Bar Type Space Maintainer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Fixed type of Space Maintainer</a:t>
            </a:r>
          </a:p>
          <a:p>
            <a:pPr eaLnBrk="1" hangingPunct="1"/>
            <a:r>
              <a:rPr lang="en-US" altLang="en-US" smtClean="0"/>
              <a:t>Teeth on either side of space are banded.</a:t>
            </a:r>
          </a:p>
          <a:p>
            <a:pPr eaLnBrk="1" hangingPunct="1"/>
            <a:r>
              <a:rPr lang="en-US" altLang="en-US" smtClean="0"/>
              <a:t>A Bar is soldered on to these.</a:t>
            </a:r>
          </a:p>
          <a:p>
            <a:pPr eaLnBrk="1" hangingPunct="1"/>
            <a:r>
              <a:rPr lang="en-US" altLang="en-US" smtClean="0"/>
              <a:t>Is the simplest type of Functional Space Maintainer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Band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/>
              <a:t>Important part of various appliances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/>
              <a:t>Can be made of precious metal, chrome alloys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/>
              <a:t>May be Preformed or Tailor Made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/>
              <a:t>Preformed available in various sizes for each tooth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/>
              <a:t>Band material available in sizes of</a:t>
            </a:r>
          </a:p>
          <a:p>
            <a:pPr marL="1143020" lvl="2" indent="-228604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000"/>
              <a:t>0.125 </a:t>
            </a:r>
            <a:r>
              <a:rPr lang="en-US" sz="2000">
                <a:cs typeface="Arial" charset="0"/>
              </a:rPr>
              <a:t>×</a:t>
            </a:r>
            <a:r>
              <a:rPr lang="en-US" sz="2000"/>
              <a:t> 0.003 	Anteriors</a:t>
            </a:r>
          </a:p>
          <a:p>
            <a:pPr marL="1143020" lvl="2" indent="-228604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000"/>
              <a:t>0.150 </a:t>
            </a:r>
            <a:r>
              <a:rPr lang="en-US" sz="2000">
                <a:cs typeface="Arial" charset="0"/>
              </a:rPr>
              <a:t>×</a:t>
            </a:r>
            <a:r>
              <a:rPr lang="en-US" sz="2000"/>
              <a:t> 0.004		Bicuspids	</a:t>
            </a:r>
          </a:p>
          <a:p>
            <a:pPr marL="1143020" lvl="2" indent="-228604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000"/>
              <a:t>0.180 </a:t>
            </a:r>
            <a:r>
              <a:rPr lang="en-US" sz="2000">
                <a:cs typeface="Arial" charset="0"/>
              </a:rPr>
              <a:t>×</a:t>
            </a:r>
            <a:r>
              <a:rPr lang="en-US" sz="2000"/>
              <a:t> 0.005		Deciduous Molars</a:t>
            </a:r>
          </a:p>
          <a:p>
            <a:pPr marL="1143020" lvl="2" indent="-228604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000"/>
              <a:t>0.180 </a:t>
            </a:r>
            <a:r>
              <a:rPr lang="en-US" sz="2000">
                <a:cs typeface="Arial" charset="0"/>
              </a:rPr>
              <a:t>×</a:t>
            </a:r>
            <a:r>
              <a:rPr lang="en-US" sz="2000"/>
              <a:t> 0.006		Permanent Molars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Trans Palatal Arch Space Maintainer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Used to maintain space when there is individual / bilateral loss of maxillary primary molars</a:t>
            </a:r>
          </a:p>
          <a:p>
            <a:pPr eaLnBrk="1" hangingPunct="1"/>
            <a:r>
              <a:rPr lang="en-US" altLang="en-US" smtClean="0"/>
              <a:t>Bands adapted onto molar on each side</a:t>
            </a:r>
          </a:p>
          <a:p>
            <a:pPr eaLnBrk="1" hangingPunct="1"/>
            <a:r>
              <a:rPr lang="en-US" altLang="en-US" smtClean="0"/>
              <a:t>Working model prepared</a:t>
            </a:r>
          </a:p>
          <a:p>
            <a:pPr eaLnBrk="1" hangingPunct="1"/>
            <a:r>
              <a:rPr lang="en-US" altLang="en-US" smtClean="0"/>
              <a:t>A 19 gauge wire adapted along palatal surface avoiding contact with soft tissue</a:t>
            </a:r>
          </a:p>
          <a:p>
            <a:pPr eaLnBrk="1" hangingPunct="1"/>
            <a:r>
              <a:rPr lang="en-US" altLang="en-US" smtClean="0"/>
              <a:t>Soldering, finishing and polishing done.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Bonded Type of Space Maintainer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Bonded Type of Space Maintainer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Easy to prepare type of Space Maintainer</a:t>
            </a:r>
          </a:p>
          <a:p>
            <a:pPr eaLnBrk="1" hangingPunct="1"/>
            <a:r>
              <a:rPr lang="en-US" altLang="en-US" smtClean="0"/>
              <a:t>Brackets bonded onto tooth on either side of space</a:t>
            </a:r>
          </a:p>
          <a:p>
            <a:pPr eaLnBrk="1" hangingPunct="1"/>
            <a:r>
              <a:rPr lang="en-US" altLang="en-US" smtClean="0"/>
              <a:t>Arch wire ligated.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47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Open Coil Space Regainer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Open Coil Space Regainer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Active Space maintainer.</a:t>
            </a:r>
          </a:p>
          <a:p>
            <a:pPr eaLnBrk="1" hangingPunct="1"/>
            <a:r>
              <a:rPr lang="en-US" altLang="en-US" smtClean="0"/>
              <a:t>Similar to Band &amp; Loop Space Maintainer, but the loops are Parallel, are inserted into buccal tubes, and the loop has a spring around it</a:t>
            </a:r>
          </a:p>
          <a:p>
            <a:pPr eaLnBrk="1" hangingPunct="1"/>
            <a:r>
              <a:rPr lang="en-US" altLang="en-US" smtClean="0"/>
              <a:t>Spring pushes loop out of buccal tube and thus regains space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Recall and Maintenance</a:t>
            </a:r>
            <a:br>
              <a:rPr lang="en-US" altLang="en-US" smtClean="0"/>
            </a:br>
            <a:r>
              <a:rPr lang="en-US" altLang="en-US" smtClean="0"/>
              <a:t>of Space Maintainer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All Space Maintainer Patients have to be under recall program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Removable Space Maintainer have to be checked to see their fit, checked to see if they hamper growth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Fixed Space Maintainer have to be removed every 3-4 months and checked for DC and then re-cemented.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GIC recommended for cementation.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any primary tooth anchoring Space Maintainer is shedding off, then another suitable Space Maintainer has to be constructed.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Steps in Band Formation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Separation</a:t>
            </a:r>
          </a:p>
          <a:p>
            <a:pPr eaLnBrk="1" hangingPunct="1"/>
            <a:r>
              <a:rPr lang="en-US" altLang="en-US" smtClean="0"/>
              <a:t>Band Pinching &amp; Adaptation</a:t>
            </a:r>
          </a:p>
          <a:p>
            <a:pPr eaLnBrk="1" hangingPunct="1"/>
            <a:r>
              <a:rPr lang="en-US" altLang="en-US" smtClean="0"/>
              <a:t>Welding </a:t>
            </a:r>
          </a:p>
          <a:p>
            <a:pPr eaLnBrk="1" hangingPunct="1"/>
            <a:r>
              <a:rPr lang="en-US" altLang="en-US" smtClean="0"/>
              <a:t>Trimming &amp; Polishing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Separation of teeth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Brass Wire 0.015 – 0.020 inch soft wire</a:t>
            </a:r>
          </a:p>
          <a:p>
            <a:pPr eaLnBrk="1" hangingPunct="1"/>
            <a:r>
              <a:rPr lang="en-US" altLang="en-US" smtClean="0"/>
              <a:t>Elastics</a:t>
            </a:r>
          </a:p>
          <a:p>
            <a:pPr eaLnBrk="1" hangingPunct="1"/>
            <a:r>
              <a:rPr lang="en-US" altLang="en-US" smtClean="0"/>
              <a:t>Usually kept for 24 - 48 hours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Band Formation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tailor made bands !</a:t>
            </a:r>
          </a:p>
          <a:p>
            <a:pPr eaLnBrk="1" hangingPunct="1"/>
            <a:r>
              <a:rPr lang="en-US" altLang="en-US" smtClean="0"/>
              <a:t>Direct Method</a:t>
            </a:r>
          </a:p>
          <a:p>
            <a:pPr lvl="2" eaLnBrk="1" hangingPunct="1"/>
            <a:r>
              <a:rPr lang="en-US" altLang="en-US" smtClean="0"/>
              <a:t>Using How / Hoe Pliers</a:t>
            </a:r>
          </a:p>
          <a:p>
            <a:pPr lvl="2" eaLnBrk="1" hangingPunct="1"/>
            <a:r>
              <a:rPr lang="en-US" altLang="en-US" smtClean="0"/>
              <a:t>Using Band Forming Pliers</a:t>
            </a:r>
          </a:p>
          <a:p>
            <a:pPr lvl="4" eaLnBrk="1" hangingPunct="1"/>
            <a:r>
              <a:rPr lang="en-US" altLang="en-US" smtClean="0"/>
              <a:t>Peak Pliers</a:t>
            </a:r>
          </a:p>
          <a:p>
            <a:pPr lvl="4" eaLnBrk="1" hangingPunct="1"/>
            <a:r>
              <a:rPr lang="en-US" altLang="en-US" smtClean="0"/>
              <a:t>Howlett Pliers</a:t>
            </a:r>
          </a:p>
          <a:p>
            <a:pPr eaLnBrk="1" hangingPunct="1"/>
            <a:r>
              <a:rPr lang="en-US" altLang="en-US" smtClean="0"/>
              <a:t>Indirect Method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Extent of Band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/>
              <a:t>Buccally – below level of buccal developmental grooves and not in contact with opposing tooth.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n-US" sz="2800"/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/>
              <a:t>Lingually – below level of lingual groove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n-US" sz="2800"/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/>
              <a:t>Proximally – above contact area but below marginal ridge.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n-US" sz="2800"/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2800"/>
              <a:t>Gingivally – Should extend around 0.5 mm inside sulcus. Follow gingival contour. No Blanching of gingiva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2"/>
          <p:cNvSpPr txBox="1">
            <a:spLocks noChangeArrowheads="1"/>
          </p:cNvSpPr>
          <p:nvPr/>
        </p:nvSpPr>
        <p:spPr bwMode="auto">
          <a:xfrm>
            <a:off x="1828800" y="762000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Extent of Band on Buccal side</a:t>
            </a:r>
          </a:p>
        </p:txBody>
      </p:sp>
      <p:pic>
        <p:nvPicPr>
          <p:cNvPr id="37891" name="Picture 8" descr="IMG_0272 (Small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209800"/>
            <a:ext cx="51054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6"/>
          <p:cNvSpPr txBox="1">
            <a:spLocks noChangeArrowheads="1"/>
          </p:cNvSpPr>
          <p:nvPr/>
        </p:nvSpPr>
        <p:spPr bwMode="auto">
          <a:xfrm>
            <a:off x="1905000" y="838200"/>
            <a:ext cx="4572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Extent of Band on Lingual side</a:t>
            </a:r>
          </a:p>
          <a:p>
            <a:pPr>
              <a:spcBef>
                <a:spcPct val="50000"/>
              </a:spcBef>
            </a:pPr>
            <a:endParaRPr lang="en-US" altLang="en-US" sz="2400"/>
          </a:p>
        </p:txBody>
      </p:sp>
      <p:pic>
        <p:nvPicPr>
          <p:cNvPr id="38915" name="Picture 5" descr="IMG_0283 (Small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9812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932</Words>
  <Application>Microsoft Office PowerPoint</Application>
  <PresentationFormat>On-screen Show (4:3)</PresentationFormat>
  <Paragraphs>148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Construction of a Fixed Space Maintainer</vt:lpstr>
      <vt:lpstr>ARMAMENTARIUM</vt:lpstr>
      <vt:lpstr>Band</vt:lpstr>
      <vt:lpstr>Steps in Band Formation</vt:lpstr>
      <vt:lpstr>Separation of teeth</vt:lpstr>
      <vt:lpstr>Band Formation</vt:lpstr>
      <vt:lpstr>Extent of Band</vt:lpstr>
      <vt:lpstr>Slide 8</vt:lpstr>
      <vt:lpstr>Slide 9</vt:lpstr>
      <vt:lpstr>Slide 10</vt:lpstr>
      <vt:lpstr>Band Pinching</vt:lpstr>
      <vt:lpstr>Slide 12</vt:lpstr>
      <vt:lpstr>Formation of Loop / Archwire</vt:lpstr>
      <vt:lpstr>Soldering</vt:lpstr>
      <vt:lpstr>Finishing &amp; Polishing</vt:lpstr>
      <vt:lpstr>Band &amp; Loop Space Maintainer</vt:lpstr>
      <vt:lpstr>Band &amp; Loop Space Maintainer</vt:lpstr>
      <vt:lpstr>Technique of Construction: Band &amp; Loop Space Maintainer</vt:lpstr>
      <vt:lpstr>Lingual Arch Space Maintainer</vt:lpstr>
      <vt:lpstr>Lingual Arch Space Maintainer</vt:lpstr>
      <vt:lpstr>Advantages of Lingual Arch Space Maintainer</vt:lpstr>
      <vt:lpstr>Nance Palatal Arch</vt:lpstr>
      <vt:lpstr>Nance Palatal Arch</vt:lpstr>
      <vt:lpstr>Disadvantages of Nance Palatal Arch Space Maintainer</vt:lpstr>
      <vt:lpstr>Distal Shoe Space Maintainer</vt:lpstr>
      <vt:lpstr>Distal Shoe Space Maintainer</vt:lpstr>
      <vt:lpstr>Complications of Distal Shoe Space Maintainer</vt:lpstr>
      <vt:lpstr>Contraindications of  Distal Shoe Space Maintainer</vt:lpstr>
      <vt:lpstr>Band &amp; Bar Type Space Maintainer</vt:lpstr>
      <vt:lpstr>Trans Palatal Arch Space Maintainer</vt:lpstr>
      <vt:lpstr>Bonded Type of Space Maintainer</vt:lpstr>
      <vt:lpstr>Bonded Type of Space Maintainer</vt:lpstr>
      <vt:lpstr>Open Coil Space Regainer</vt:lpstr>
      <vt:lpstr>Open Coil Space Regainer</vt:lpstr>
      <vt:lpstr>Recall and Maintenance of Space Maintainer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 of a Fixed Space Maintainer</dc:title>
  <dc:creator>user</dc:creator>
  <cp:lastModifiedBy>user</cp:lastModifiedBy>
  <cp:revision>1</cp:revision>
  <dcterms:created xsi:type="dcterms:W3CDTF">2006-08-16T00:00:00Z</dcterms:created>
  <dcterms:modified xsi:type="dcterms:W3CDTF">2022-07-05T08:55:48Z</dcterms:modified>
</cp:coreProperties>
</file>